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63" r:id="rId2"/>
    <p:sldId id="262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中度样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7"/>
    <p:restoredTop sz="94608"/>
  </p:normalViewPr>
  <p:slideViewPr>
    <p:cSldViewPr snapToGrid="0" snapToObjects="1">
      <p:cViewPr>
        <p:scale>
          <a:sx n="140" d="100"/>
          <a:sy n="140" d="100"/>
        </p:scale>
        <p:origin x="14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59B405-1198-C745-AA45-F81354FFF3BF}" type="datetimeFigureOut">
              <a:rPr kumimoji="1" lang="zh-CN" altLang="en-US" smtClean="0"/>
              <a:t>2020/1/30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45C95A-7488-6D4F-B874-73C328CC236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26164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D24ACF-353F-BC49-B1E9-D6029CA4E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DBD3F3F-0FB9-B948-879A-E7F4F8EEB8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BB819B9-C3CA-334E-B71D-EF26F422A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3ABC-2A4B-244E-A44A-646F55857689}" type="datetimeFigureOut">
              <a:rPr kumimoji="1" lang="zh-CN" altLang="en-US" smtClean="0"/>
              <a:t>2020/1/30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2AC6BE-95BD-6A4B-9F64-88A8211CB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B9A138-B998-BC40-91C1-CE683A612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2EC7-2BAF-C840-A69C-5130F7AAD3F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78792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C6524D-3772-C440-8F90-D2F65F021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6A648B-417F-544B-97C7-5D4F00EF7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596196-C718-0E47-A0B0-C794344C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3ABC-2A4B-244E-A44A-646F55857689}" type="datetimeFigureOut">
              <a:rPr kumimoji="1" lang="zh-CN" altLang="en-US" smtClean="0"/>
              <a:t>2020/1/30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36A1834-92E2-414B-B61C-FAD489638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1FB065-FC6E-2C4A-939C-F1F264AB8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2EC7-2BAF-C840-A69C-5130F7AAD3F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56080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30A595-BE44-F745-B91C-EDD920213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5885ED4-0A24-FB4B-A794-F62ED849E7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17A9572-9242-AE47-9DF1-6399DF2B5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3ABC-2A4B-244E-A44A-646F55857689}" type="datetimeFigureOut">
              <a:rPr kumimoji="1" lang="zh-CN" altLang="en-US" smtClean="0"/>
              <a:t>2020/1/30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2623F73-B31E-C34B-8B5E-07441630F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FBD198-3F2B-5043-8F7E-20E7FA9A1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2EC7-2BAF-C840-A69C-5130F7AAD3F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1085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71D1C6-356E-F74D-8E74-785484D52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705C73-9B46-4B4C-A8EE-2195A7BBA1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3943AB7-69D0-B745-945A-6AB2E1099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8AB6C09-8C73-F54B-8BA5-5EA351ED7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3ABC-2A4B-244E-A44A-646F55857689}" type="datetimeFigureOut">
              <a:rPr kumimoji="1" lang="zh-CN" altLang="en-US" smtClean="0"/>
              <a:t>2020/1/30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1F37501-48E4-BC4D-8595-91745D548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8522E21-2140-904D-BF1C-1EF47A79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2EC7-2BAF-C840-A69C-5130F7AAD3F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45388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327065-FF3D-3C40-92C7-518920BAC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1208A08-37D6-4343-93B1-3D092F3522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7CB6FA0-8A65-A54F-81E2-1E29B2AB5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BDA54EF-C90F-AD4E-A9D5-AE6A919888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133B58B-357D-C447-8718-3A1BF9A98C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A6B47DE-7FA9-CC49-ABFB-C9AF1073E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3ABC-2A4B-244E-A44A-646F55857689}" type="datetimeFigureOut">
              <a:rPr kumimoji="1" lang="zh-CN" altLang="en-US" smtClean="0"/>
              <a:t>2020/1/30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644C09C-1517-D24A-A5FE-974B55BD3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058ADEA-0AB3-0B4B-BF9D-B33ABA62D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2EC7-2BAF-C840-A69C-5130F7AAD3F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82454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90B54F-E66D-6E44-B620-2F32026F6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72D1B41-EE00-1C4D-873A-EBA12D812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3ABC-2A4B-244E-A44A-646F55857689}" type="datetimeFigureOut">
              <a:rPr kumimoji="1" lang="zh-CN" altLang="en-US" smtClean="0"/>
              <a:t>2020/1/30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D7C5611-8C50-2E46-9C40-6D33EC22F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F33D568-1F90-FE4E-A447-200B51D57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2EC7-2BAF-C840-A69C-5130F7AAD3F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12623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133C25C-183E-6940-B1AB-720AF74DD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3ABC-2A4B-244E-A44A-646F55857689}" type="datetimeFigureOut">
              <a:rPr kumimoji="1" lang="zh-CN" altLang="en-US" smtClean="0"/>
              <a:t>2020/1/30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78CD62F-7764-B941-9272-BCB67B50C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218F4D5-D764-BF4A-AE96-1D973978A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2EC7-2BAF-C840-A69C-5130F7AAD3F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4909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AE566B-506A-3442-AC44-7294D50DA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054ED9-735F-9042-9DA0-78FB1C678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9CA0DB3-B0CF-5B44-8583-02ECED0DAA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3A5E092-1C95-8C40-A2E9-0498AA095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3ABC-2A4B-244E-A44A-646F55857689}" type="datetimeFigureOut">
              <a:rPr kumimoji="1" lang="zh-CN" altLang="en-US" smtClean="0"/>
              <a:t>2020/1/30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2A22111-EF7E-FA4B-9C06-2ADE59271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CC949EB-EE76-5742-9622-ECDF9742E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2EC7-2BAF-C840-A69C-5130F7AAD3F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97935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D521F3-C4DE-0D4B-BD25-7F2CFBD91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14E8490-D786-FA40-942C-6C063DDC2C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7BC379F-F943-EC4F-9C0F-1C66D7EEB2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C09EED0-A5C6-4040-BFF4-9CF780147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3ABC-2A4B-244E-A44A-646F55857689}" type="datetimeFigureOut">
              <a:rPr kumimoji="1" lang="zh-CN" altLang="en-US" smtClean="0"/>
              <a:t>2020/1/30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A3B3A73-9B91-624E-96DB-0CD72BEE0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22D99AD-7E5D-EF42-9B92-BB74B102B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2EC7-2BAF-C840-A69C-5130F7AAD3F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4929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E207B3-531C-4745-92ED-C81489B0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86614CB-E9A2-1C4C-AB1E-022D650521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E2F1A9-BF35-BE4B-89F1-4675F4458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3ABC-2A4B-244E-A44A-646F55857689}" type="datetimeFigureOut">
              <a:rPr kumimoji="1" lang="zh-CN" altLang="en-US" smtClean="0"/>
              <a:t>2020/1/30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5F3B86-ED97-C742-866D-13FBB60DE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2F3074-4687-BB4C-86B8-B07E0EA35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2EC7-2BAF-C840-A69C-5130F7AAD3F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90418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1433D53-1757-FB43-8811-5715361634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7D91083-79CF-834A-8EBC-D7D6502E0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F4FDBE0-A1B2-554A-9075-01357B05D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3ABC-2A4B-244E-A44A-646F55857689}" type="datetimeFigureOut">
              <a:rPr kumimoji="1" lang="zh-CN" altLang="en-US" smtClean="0"/>
              <a:t>2020/1/30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455AB6-901B-C845-A40B-6CDCC35C1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3AC4A9-08CB-CE4D-8D4E-B02733665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2EC7-2BAF-C840-A69C-5130F7AAD3F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50201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7F0DFE8-A193-154C-A71B-A115E50B0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8FA46ED-AB3E-7A44-8645-36A2E17B9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8C9FD3F-1998-3841-9163-4436E5B777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63ABC-2A4B-244E-A44A-646F55857689}" type="datetimeFigureOut">
              <a:rPr kumimoji="1" lang="zh-CN" altLang="en-US" smtClean="0"/>
              <a:t>2020/1/30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46FBE3E-FE9F-724E-9A0E-0D079E722C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D90E83-17AA-884D-99FE-F580462B0A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32EC7-2BAF-C840-A69C-5130F7AAD3F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61018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9CF525-3D07-524F-8559-6FF751CE1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048" y="-20861"/>
            <a:ext cx="10515600" cy="1325563"/>
          </a:xfrm>
        </p:spPr>
        <p:txBody>
          <a:bodyPr/>
          <a:lstStyle/>
          <a:p>
            <a:r>
              <a:rPr kumimoji="1" lang="en-US" altLang="zh-CN" dirty="0"/>
              <a:t>Table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38CD443F-EC3F-E24C-ABA5-733B9DF373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6614731"/>
              </p:ext>
            </p:extLst>
          </p:nvPr>
        </p:nvGraphicFramePr>
        <p:xfrm>
          <a:off x="835113" y="991674"/>
          <a:ext cx="9010435" cy="47136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7998">
                  <a:extLst>
                    <a:ext uri="{9D8B030D-6E8A-4147-A177-3AD203B41FA5}">
                      <a16:colId xmlns:a16="http://schemas.microsoft.com/office/drawing/2014/main" val="1026179384"/>
                    </a:ext>
                  </a:extLst>
                </a:gridCol>
                <a:gridCol w="1044207">
                  <a:extLst>
                    <a:ext uri="{9D8B030D-6E8A-4147-A177-3AD203B41FA5}">
                      <a16:colId xmlns:a16="http://schemas.microsoft.com/office/drawing/2014/main" val="643684153"/>
                    </a:ext>
                  </a:extLst>
                </a:gridCol>
                <a:gridCol w="833471">
                  <a:extLst>
                    <a:ext uri="{9D8B030D-6E8A-4147-A177-3AD203B41FA5}">
                      <a16:colId xmlns:a16="http://schemas.microsoft.com/office/drawing/2014/main" val="2433491017"/>
                    </a:ext>
                  </a:extLst>
                </a:gridCol>
                <a:gridCol w="703242">
                  <a:extLst>
                    <a:ext uri="{9D8B030D-6E8A-4147-A177-3AD203B41FA5}">
                      <a16:colId xmlns:a16="http://schemas.microsoft.com/office/drawing/2014/main" val="3602367241"/>
                    </a:ext>
                  </a:extLst>
                </a:gridCol>
                <a:gridCol w="577746">
                  <a:extLst>
                    <a:ext uri="{9D8B030D-6E8A-4147-A177-3AD203B41FA5}">
                      <a16:colId xmlns:a16="http://schemas.microsoft.com/office/drawing/2014/main" val="4235457614"/>
                    </a:ext>
                  </a:extLst>
                </a:gridCol>
                <a:gridCol w="617998">
                  <a:extLst>
                    <a:ext uri="{9D8B030D-6E8A-4147-A177-3AD203B41FA5}">
                      <a16:colId xmlns:a16="http://schemas.microsoft.com/office/drawing/2014/main" val="415694440"/>
                    </a:ext>
                  </a:extLst>
                </a:gridCol>
                <a:gridCol w="576213">
                  <a:extLst>
                    <a:ext uri="{9D8B030D-6E8A-4147-A177-3AD203B41FA5}">
                      <a16:colId xmlns:a16="http://schemas.microsoft.com/office/drawing/2014/main" val="3659446982"/>
                    </a:ext>
                  </a:extLst>
                </a:gridCol>
                <a:gridCol w="558874">
                  <a:extLst>
                    <a:ext uri="{9D8B030D-6E8A-4147-A177-3AD203B41FA5}">
                      <a16:colId xmlns:a16="http://schemas.microsoft.com/office/drawing/2014/main" val="92800299"/>
                    </a:ext>
                  </a:extLst>
                </a:gridCol>
                <a:gridCol w="617998">
                  <a:extLst>
                    <a:ext uri="{9D8B030D-6E8A-4147-A177-3AD203B41FA5}">
                      <a16:colId xmlns:a16="http://schemas.microsoft.com/office/drawing/2014/main" val="2893298268"/>
                    </a:ext>
                  </a:extLst>
                </a:gridCol>
                <a:gridCol w="646413">
                  <a:extLst>
                    <a:ext uri="{9D8B030D-6E8A-4147-A177-3AD203B41FA5}">
                      <a16:colId xmlns:a16="http://schemas.microsoft.com/office/drawing/2014/main" val="3068645286"/>
                    </a:ext>
                  </a:extLst>
                </a:gridCol>
                <a:gridCol w="681930">
                  <a:extLst>
                    <a:ext uri="{9D8B030D-6E8A-4147-A177-3AD203B41FA5}">
                      <a16:colId xmlns:a16="http://schemas.microsoft.com/office/drawing/2014/main" val="4109832731"/>
                    </a:ext>
                  </a:extLst>
                </a:gridCol>
                <a:gridCol w="1534345">
                  <a:extLst>
                    <a:ext uri="{9D8B030D-6E8A-4147-A177-3AD203B41FA5}">
                      <a16:colId xmlns:a16="http://schemas.microsoft.com/office/drawing/2014/main" val="3037204897"/>
                    </a:ext>
                  </a:extLst>
                </a:gridCol>
              </a:tblGrid>
              <a:tr h="4562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</a:rPr>
                        <a:t>Case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等线 (正文)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Diagnosis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Enneking</a:t>
                      </a:r>
                      <a:r>
                        <a:rPr lang="en-US" sz="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Stage  </a:t>
                      </a:r>
                      <a:endParaRPr lang="en-US" sz="600" b="1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</a:rPr>
                        <a:t>Head articulation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Cement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CTX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</a:rPr>
                        <a:t>Insert LN length</a:t>
                      </a:r>
                      <a:r>
                        <a:rPr lang="zh-CN" altLang="en-US" sz="600" u="none" strike="noStrike" dirty="0">
                          <a:effectLst/>
                        </a:rPr>
                        <a:t> （</a:t>
                      </a:r>
                      <a:r>
                        <a:rPr lang="en-US" sz="600" u="none" strike="noStrike" dirty="0">
                          <a:effectLst/>
                        </a:rPr>
                        <a:t>mm）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</a:rPr>
                        <a:t>Stem length in femur</a:t>
                      </a:r>
                      <a:r>
                        <a:rPr lang="zh-CN" altLang="en-US" sz="600" u="none" strike="noStrike" dirty="0">
                          <a:effectLst/>
                        </a:rPr>
                        <a:t> </a:t>
                      </a:r>
                      <a:r>
                        <a:rPr lang="en-US" altLang="zh-CN" sz="600" u="none" strike="noStrike" dirty="0">
                          <a:effectLst/>
                        </a:rPr>
                        <a:t>(</a:t>
                      </a:r>
                      <a:r>
                        <a:rPr lang="en-US" sz="600" u="none" strike="noStrike" dirty="0">
                          <a:effectLst/>
                        </a:rPr>
                        <a:t>mm）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</a:rPr>
                        <a:t>MSTS Score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</a:rPr>
                        <a:t>Follow-up (mon）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Oncological Outcome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</a:rPr>
                        <a:t>Complication/Treatment （mon）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167737420"/>
                  </a:ext>
                </a:extLst>
              </a:tr>
              <a:tr h="139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Chondrosarcoma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Ⅰb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Bipolar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No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160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230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99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NED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179832605"/>
                  </a:ext>
                </a:extLst>
              </a:tr>
              <a:tr h="3165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Chondrosarcoma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Ⅰb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Bipolar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No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270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335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 dirty="0">
                          <a:effectLst/>
                        </a:rPr>
                        <a:t>30</a:t>
                      </a:r>
                      <a:endParaRPr lang="en-US" altLang="zh-CN" sz="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144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CDF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Infection with acetabulum/  acetabulum revision  (111m)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489436226"/>
                  </a:ext>
                </a:extLst>
              </a:tr>
              <a:tr h="139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3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Chondrosarcoma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Ⅰb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Bipolar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No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130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290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27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149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CDF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3111548842"/>
                  </a:ext>
                </a:extLst>
              </a:tr>
              <a:tr h="14105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4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Osteosarcoma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Ⅲ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Bipolar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90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180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30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84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NED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3427917438"/>
                  </a:ext>
                </a:extLst>
              </a:tr>
              <a:tr h="139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5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Osteosarcoma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Ⅱb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Bipolar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190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290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30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120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CDF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Dislocation/closed reductions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228468412"/>
                  </a:ext>
                </a:extLst>
              </a:tr>
              <a:tr h="139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6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Osteosarcoma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Ⅱb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Bipolar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150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280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28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24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DOOD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Died of colon cancer(24m)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1114086132"/>
                  </a:ext>
                </a:extLst>
              </a:tr>
              <a:tr h="139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7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Osteosarcoma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Ⅲ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Bipolar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50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100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44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DOD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1239848833"/>
                  </a:ext>
                </a:extLst>
              </a:tr>
              <a:tr h="139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8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Osteosarcoma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Ⅲ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Bipolar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90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145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30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22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DOD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4259231674"/>
                  </a:ext>
                </a:extLst>
              </a:tr>
              <a:tr h="4748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9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Osteosarcoma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Ⅱa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Bipolar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</a:rPr>
                        <a:t>Yes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100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140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26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179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NED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Soft tissue recurrence(107m), wear of the acetabulum(97m)/ hip disarticulation (107m)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55854404"/>
                  </a:ext>
                </a:extLst>
              </a:tr>
              <a:tr h="139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Osteosarcoma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Ⅲ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Bipolar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250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290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23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9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DOD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>
                        <a:solidFill>
                          <a:srgbClr val="7030A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508398155"/>
                  </a:ext>
                </a:extLst>
              </a:tr>
              <a:tr h="139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11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Osteosarcoma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Ⅱb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Bipolar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100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145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24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9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DOD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>
                        <a:solidFill>
                          <a:srgbClr val="7030A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3865639116"/>
                  </a:ext>
                </a:extLst>
              </a:tr>
              <a:tr h="4853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12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UPS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Ⅱa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Bipolar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No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150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210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19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66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CDF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3984708242"/>
                  </a:ext>
                </a:extLst>
              </a:tr>
              <a:tr h="139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13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Breast cancer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+mn-ea"/>
                        </a:rPr>
                        <a:t>N/A</a:t>
                      </a:r>
                      <a:endParaRPr lang="zh-CN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Bipolar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No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110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220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28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57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AWD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3647760594"/>
                  </a:ext>
                </a:extLst>
              </a:tr>
              <a:tr h="7448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14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Breast cancer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N/A</a:t>
                      </a:r>
                      <a:endParaRPr lang="zh-CN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Bipolar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No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100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205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27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150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CDF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Fracture (12m), prothesis fracture(112m), wear of the acetabulum(106m)/ megaprosthesis conversion(112m)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3429685792"/>
                  </a:ext>
                </a:extLst>
              </a:tr>
              <a:tr h="139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15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Breast cancer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+mn-ea"/>
                        </a:rPr>
                        <a:t>N/A</a:t>
                      </a:r>
                      <a:endParaRPr lang="zh-CN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Bipolar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130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180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25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9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AWD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>
                        <a:solidFill>
                          <a:srgbClr val="7030A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2170817305"/>
                  </a:ext>
                </a:extLst>
              </a:tr>
              <a:tr h="139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16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Lung CA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+mn-ea"/>
                        </a:rPr>
                        <a:t>N/A</a:t>
                      </a:r>
                      <a:endParaRPr lang="zh-CN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Bipolar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150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280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30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36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NED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2542112012"/>
                  </a:ext>
                </a:extLst>
              </a:tr>
              <a:tr h="139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17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RCC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+mn-ea"/>
                        </a:rPr>
                        <a:t>N/A</a:t>
                      </a:r>
                      <a:endParaRPr lang="zh-CN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Bipolar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No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100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240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30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61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CDF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857128193"/>
                  </a:ext>
                </a:extLst>
              </a:tr>
              <a:tr h="139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18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RCC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+mn-ea"/>
                        </a:rPr>
                        <a:t>N/A</a:t>
                      </a:r>
                      <a:endParaRPr lang="zh-CN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Bipolar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110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240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28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33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DOD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2603580310"/>
                  </a:ext>
                </a:extLst>
              </a:tr>
              <a:tr h="139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19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HCC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+mn-ea"/>
                        </a:rPr>
                        <a:t>N/A</a:t>
                      </a:r>
                      <a:endParaRPr lang="zh-CN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Bipolar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Yes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200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250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26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12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AWD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Infection with acetabulum  (3m)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290129525"/>
                  </a:ext>
                </a:extLst>
              </a:tr>
              <a:tr h="139656"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 dirty="0">
                          <a:effectLst/>
                        </a:rPr>
                        <a:t>138 </a:t>
                      </a:r>
                      <a:endParaRPr lang="en-US" altLang="zh-CN" sz="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224 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26.4 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u="none" strike="noStrike">
                          <a:effectLst/>
                        </a:rPr>
                        <a:t>68.8 </a:t>
                      </a:r>
                      <a:endParaRPr lang="en-US" altLang="zh-CN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621" marR="5621" marT="5621" marB="0" anchor="ctr"/>
                </a:tc>
                <a:extLst>
                  <a:ext uri="{0D108BD9-81ED-4DB2-BD59-A6C34878D82A}">
                    <a16:rowId xmlns:a16="http://schemas.microsoft.com/office/drawing/2014/main" val="2744059980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F8AB5AED-7CFE-584D-B3B4-6C65E4FE20CC}"/>
              </a:ext>
            </a:extLst>
          </p:cNvPr>
          <p:cNvSpPr/>
          <p:nvPr/>
        </p:nvSpPr>
        <p:spPr>
          <a:xfrm>
            <a:off x="835113" y="5721532"/>
            <a:ext cx="102789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600" dirty="0"/>
              <a:t>F: female; M: male; UPS: undifferentiated pleomorphic sarcoma; CA: cancer; RCC: renal cell carcinoma; HCC: hepatocellular carcinoma; AWD: alive with disease CDF: continuous disease free; DOD: dead of disease; DOOD: dead of other disease;  NED: no evidence of disease; CTX:  chemotherapy; OP: operation;  MSTS: Musculoskeletal Tumor Society; </a:t>
            </a:r>
            <a:r>
              <a:rPr lang="zh-CN" altLang="zh-CN" sz="1600" dirty="0"/>
              <a:t> </a:t>
            </a:r>
            <a:endParaRPr kumimoji="1"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410103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563964-7112-6141-B8BC-726C34D51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Table 2</a:t>
            </a:r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57A21AD-9CC9-AA42-9F6E-4474312E6819}"/>
              </a:ext>
            </a:extLst>
          </p:cNvPr>
          <p:cNvSpPr txBox="1"/>
          <p:nvPr/>
        </p:nvSpPr>
        <p:spPr>
          <a:xfrm>
            <a:off x="647113" y="6434479"/>
            <a:ext cx="10458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APC: </a:t>
            </a:r>
            <a:r>
              <a:rPr lang="en-US" altLang="zh-CN" dirty="0"/>
              <a:t>allograft-prosthesis composite;  FAPC: frozen autograft-prosthesis composite; N/A: not available </a:t>
            </a:r>
            <a:r>
              <a:rPr lang="zh-CN" altLang="zh-CN" dirty="0"/>
              <a:t> 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graphicFrame>
        <p:nvGraphicFramePr>
          <p:cNvPr id="8" name="内容占位符 7">
            <a:extLst>
              <a:ext uri="{FF2B5EF4-FFF2-40B4-BE49-F238E27FC236}">
                <a16:creationId xmlns:a16="http://schemas.microsoft.com/office/drawing/2014/main" id="{A6C0A484-D1D5-A244-A1A8-62714D96B7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3103631"/>
              </p:ext>
            </p:extLst>
          </p:nvPr>
        </p:nvGraphicFramePr>
        <p:xfrm>
          <a:off x="84406" y="1690688"/>
          <a:ext cx="12023187" cy="44453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7776">
                  <a:extLst>
                    <a:ext uri="{9D8B030D-6E8A-4147-A177-3AD203B41FA5}">
                      <a16:colId xmlns:a16="http://schemas.microsoft.com/office/drawing/2014/main" val="4132498369"/>
                    </a:ext>
                  </a:extLst>
                </a:gridCol>
                <a:gridCol w="1062082">
                  <a:extLst>
                    <a:ext uri="{9D8B030D-6E8A-4147-A177-3AD203B41FA5}">
                      <a16:colId xmlns:a16="http://schemas.microsoft.com/office/drawing/2014/main" val="2333049647"/>
                    </a:ext>
                  </a:extLst>
                </a:gridCol>
                <a:gridCol w="721804">
                  <a:extLst>
                    <a:ext uri="{9D8B030D-6E8A-4147-A177-3AD203B41FA5}">
                      <a16:colId xmlns:a16="http://schemas.microsoft.com/office/drawing/2014/main" val="730800901"/>
                    </a:ext>
                  </a:extLst>
                </a:gridCol>
                <a:gridCol w="796562">
                  <a:extLst>
                    <a:ext uri="{9D8B030D-6E8A-4147-A177-3AD203B41FA5}">
                      <a16:colId xmlns:a16="http://schemas.microsoft.com/office/drawing/2014/main" val="293119775"/>
                    </a:ext>
                  </a:extLst>
                </a:gridCol>
                <a:gridCol w="835230">
                  <a:extLst>
                    <a:ext uri="{9D8B030D-6E8A-4147-A177-3AD203B41FA5}">
                      <a16:colId xmlns:a16="http://schemas.microsoft.com/office/drawing/2014/main" val="3054620145"/>
                    </a:ext>
                  </a:extLst>
                </a:gridCol>
                <a:gridCol w="827497">
                  <a:extLst>
                    <a:ext uri="{9D8B030D-6E8A-4147-A177-3AD203B41FA5}">
                      <a16:colId xmlns:a16="http://schemas.microsoft.com/office/drawing/2014/main" val="2963639378"/>
                    </a:ext>
                  </a:extLst>
                </a:gridCol>
                <a:gridCol w="773361">
                  <a:extLst>
                    <a:ext uri="{9D8B030D-6E8A-4147-A177-3AD203B41FA5}">
                      <a16:colId xmlns:a16="http://schemas.microsoft.com/office/drawing/2014/main" val="3702323333"/>
                    </a:ext>
                  </a:extLst>
                </a:gridCol>
                <a:gridCol w="858431">
                  <a:extLst>
                    <a:ext uri="{9D8B030D-6E8A-4147-A177-3AD203B41FA5}">
                      <a16:colId xmlns:a16="http://schemas.microsoft.com/office/drawing/2014/main" val="2172478031"/>
                    </a:ext>
                  </a:extLst>
                </a:gridCol>
                <a:gridCol w="773361">
                  <a:extLst>
                    <a:ext uri="{9D8B030D-6E8A-4147-A177-3AD203B41FA5}">
                      <a16:colId xmlns:a16="http://schemas.microsoft.com/office/drawing/2014/main" val="3665191973"/>
                    </a:ext>
                  </a:extLst>
                </a:gridCol>
                <a:gridCol w="773361">
                  <a:extLst>
                    <a:ext uri="{9D8B030D-6E8A-4147-A177-3AD203B41FA5}">
                      <a16:colId xmlns:a16="http://schemas.microsoft.com/office/drawing/2014/main" val="1392822903"/>
                    </a:ext>
                  </a:extLst>
                </a:gridCol>
                <a:gridCol w="742426">
                  <a:extLst>
                    <a:ext uri="{9D8B030D-6E8A-4147-A177-3AD203B41FA5}">
                      <a16:colId xmlns:a16="http://schemas.microsoft.com/office/drawing/2014/main" val="1047869936"/>
                    </a:ext>
                  </a:extLst>
                </a:gridCol>
                <a:gridCol w="672824">
                  <a:extLst>
                    <a:ext uri="{9D8B030D-6E8A-4147-A177-3AD203B41FA5}">
                      <a16:colId xmlns:a16="http://schemas.microsoft.com/office/drawing/2014/main" val="1050408643"/>
                    </a:ext>
                  </a:extLst>
                </a:gridCol>
                <a:gridCol w="672824">
                  <a:extLst>
                    <a:ext uri="{9D8B030D-6E8A-4147-A177-3AD203B41FA5}">
                      <a16:colId xmlns:a16="http://schemas.microsoft.com/office/drawing/2014/main" val="1370157801"/>
                    </a:ext>
                  </a:extLst>
                </a:gridCol>
                <a:gridCol w="672824">
                  <a:extLst>
                    <a:ext uri="{9D8B030D-6E8A-4147-A177-3AD203B41FA5}">
                      <a16:colId xmlns:a16="http://schemas.microsoft.com/office/drawing/2014/main" val="3555815765"/>
                    </a:ext>
                  </a:extLst>
                </a:gridCol>
                <a:gridCol w="672824">
                  <a:extLst>
                    <a:ext uri="{9D8B030D-6E8A-4147-A177-3AD203B41FA5}">
                      <a16:colId xmlns:a16="http://schemas.microsoft.com/office/drawing/2014/main" val="2476316305"/>
                    </a:ext>
                  </a:extLst>
                </a:gridCol>
              </a:tblGrid>
              <a:tr h="7862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Author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Method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Year of publication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Number of patients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MSTS score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Non-union of junction  rate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Union time (mon)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follow-up period (year) 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5 years Graft Survival(%)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10 years Graft Survival(%)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Infection(%)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Recurrence(%)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Graft Fracture(%)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Loosening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Dislocation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extLst>
                  <a:ext uri="{0D108BD9-81ED-4DB2-BD59-A6C34878D82A}">
                    <a16:rowId xmlns:a16="http://schemas.microsoft.com/office/drawing/2014/main" val="1087304199"/>
                  </a:ext>
                </a:extLst>
              </a:tr>
              <a:tr h="241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Menendez LR. et al. [4]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Megaprosthesis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2006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96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73%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N/A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N/A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1.5(0.1-11)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82%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82%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6%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3%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N/A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0%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10%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extLst>
                  <a:ext uri="{0D108BD9-81ED-4DB2-BD59-A6C34878D82A}">
                    <a16:rowId xmlns:a16="http://schemas.microsoft.com/office/drawing/2014/main" val="2570382708"/>
                  </a:ext>
                </a:extLst>
              </a:tr>
              <a:tr h="241926">
                <a:tc>
                  <a:txBody>
                    <a:bodyPr/>
                    <a:lstStyle/>
                    <a:p>
                      <a:pPr algn="ctr" fontAlgn="ctr"/>
                      <a:r>
                        <a:rPr lang="da" sz="800" u="none" strike="noStrike" dirty="0">
                          <a:effectLst/>
                        </a:rPr>
                        <a:t>Zehr RJ. et al. [17]</a:t>
                      </a:r>
                      <a:endParaRPr lang="da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Megaprosthesis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2003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18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80%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N/A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N/A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9.5(0.3-23)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65%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58%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6%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12%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N/A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6%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6%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extLst>
                  <a:ext uri="{0D108BD9-81ED-4DB2-BD59-A6C34878D82A}">
                    <a16:rowId xmlns:a16="http://schemas.microsoft.com/office/drawing/2014/main" val="581123442"/>
                  </a:ext>
                </a:extLst>
              </a:tr>
              <a:tr h="241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 err="1">
                          <a:effectLst/>
                        </a:rPr>
                        <a:t>Finstein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HL.et</a:t>
                      </a:r>
                      <a:r>
                        <a:rPr lang="en-US" sz="800" u="none" strike="noStrike" dirty="0">
                          <a:effectLst/>
                        </a:rPr>
                        <a:t> al. [24]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Megaprosthesis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2007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62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71%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N/A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N/A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5(0.1-22)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79%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57%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5%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7%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N/A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10%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5%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extLst>
                  <a:ext uri="{0D108BD9-81ED-4DB2-BD59-A6C34878D82A}">
                    <a16:rowId xmlns:a16="http://schemas.microsoft.com/office/drawing/2014/main" val="3713100608"/>
                  </a:ext>
                </a:extLst>
              </a:tr>
              <a:tr h="241926">
                <a:tc>
                  <a:txBody>
                    <a:bodyPr/>
                    <a:lstStyle/>
                    <a:p>
                      <a:pPr algn="ctr" fontAlgn="ctr"/>
                      <a:r>
                        <a:rPr lang="da" sz="800" u="none" strike="noStrike" dirty="0">
                          <a:effectLst/>
                        </a:rPr>
                        <a:t>Iyas l. et al. [25]</a:t>
                      </a:r>
                      <a:endParaRPr lang="da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Megaprosthesis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2002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15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63%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N/A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N/A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6.7(3-10)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Not report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Not report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13%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7%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N/A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7%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20%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extLst>
                  <a:ext uri="{0D108BD9-81ED-4DB2-BD59-A6C34878D82A}">
                    <a16:rowId xmlns:a16="http://schemas.microsoft.com/office/drawing/2014/main" val="1436715925"/>
                  </a:ext>
                </a:extLst>
              </a:tr>
              <a:tr h="5140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 err="1">
                          <a:effectLst/>
                        </a:rPr>
                        <a:t>Dubory</a:t>
                      </a:r>
                      <a:r>
                        <a:rPr lang="en-US" sz="800" u="none" strike="noStrike" dirty="0">
                          <a:effectLst/>
                        </a:rPr>
                        <a:t> A. et al. [16]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APC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2017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30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77%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16%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Not report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14.7(6.3-32.6)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73.00%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54%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4%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7%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13%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4%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9%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extLst>
                  <a:ext uri="{0D108BD9-81ED-4DB2-BD59-A6C34878D82A}">
                    <a16:rowId xmlns:a16="http://schemas.microsoft.com/office/drawing/2014/main" val="3977897935"/>
                  </a:ext>
                </a:extLst>
              </a:tr>
              <a:tr h="483853">
                <a:tc>
                  <a:txBody>
                    <a:bodyPr/>
                    <a:lstStyle/>
                    <a:p>
                      <a:pPr algn="ctr" fontAlgn="ctr"/>
                      <a:r>
                        <a:rPr lang="da" sz="800" u="none" strike="noStrike">
                          <a:effectLst/>
                        </a:rPr>
                        <a:t>Lanlais F.et al. [5]</a:t>
                      </a:r>
                      <a:endParaRPr lang="da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APC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2003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21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77%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11%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Not report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5.7(0.25-15)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90%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81%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</a:rPr>
                        <a:t>0%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29%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</a:rPr>
                        <a:t>0%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14%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</a:rPr>
                        <a:t>0%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extLst>
                  <a:ext uri="{0D108BD9-81ED-4DB2-BD59-A6C34878D82A}">
                    <a16:rowId xmlns:a16="http://schemas.microsoft.com/office/drawing/2014/main" val="3251481791"/>
                  </a:ext>
                </a:extLst>
              </a:tr>
              <a:tr h="483853">
                <a:tc>
                  <a:txBody>
                    <a:bodyPr/>
                    <a:lstStyle/>
                    <a:p>
                      <a:pPr algn="ctr" fontAlgn="ctr"/>
                      <a:r>
                        <a:rPr lang="it" sz="800" u="none" strike="noStrike" dirty="0">
                          <a:effectLst/>
                        </a:rPr>
                        <a:t>Muscolo DL. et al.[18]</a:t>
                      </a:r>
                      <a:endParaRPr lang="it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APC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2010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38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90%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7%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Not report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7.5(3-17)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72%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69%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7%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3%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18%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0%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</a:rPr>
                        <a:t>0%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extLst>
                  <a:ext uri="{0D108BD9-81ED-4DB2-BD59-A6C34878D82A}">
                    <a16:rowId xmlns:a16="http://schemas.microsoft.com/office/drawing/2014/main" val="1047035288"/>
                  </a:ext>
                </a:extLst>
              </a:tr>
              <a:tr h="241926">
                <a:tc>
                  <a:txBody>
                    <a:bodyPr/>
                    <a:lstStyle/>
                    <a:p>
                      <a:pPr algn="ctr" fontAlgn="ctr"/>
                      <a:r>
                        <a:rPr lang="fr" sz="800" u="none" strike="noStrike">
                          <a:effectLst/>
                        </a:rPr>
                        <a:t>Biau DJ. et al. [6]</a:t>
                      </a:r>
                      <a:endParaRPr lang="fr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APC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2010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32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Not report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19%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Not report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5.7(0.2-19.3)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86%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81%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13%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9%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3%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6%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3%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extLst>
                  <a:ext uri="{0D108BD9-81ED-4DB2-BD59-A6C34878D82A}">
                    <a16:rowId xmlns:a16="http://schemas.microsoft.com/office/drawing/2014/main" val="532209183"/>
                  </a:ext>
                </a:extLst>
              </a:tr>
              <a:tr h="241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Chen CF. et al. [20]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Irradiation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2009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14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72%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8%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20 (14-40)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5.6 (1.5-9.75)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85%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Not report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</a:rPr>
                        <a:t>0%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</a:rPr>
                        <a:t>0%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</a:rPr>
                        <a:t>0%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0%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0%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extLst>
                  <a:ext uri="{0D108BD9-81ED-4DB2-BD59-A6C34878D82A}">
                    <a16:rowId xmlns:a16="http://schemas.microsoft.com/office/drawing/2014/main" val="361832706"/>
                  </a:ext>
                </a:extLst>
              </a:tr>
              <a:tr h="483853">
                <a:tc>
                  <a:txBody>
                    <a:bodyPr/>
                    <a:lstStyle/>
                    <a:p>
                      <a:pPr algn="ctr" fontAlgn="ctr"/>
                      <a:r>
                        <a:rPr lang="fr" sz="800" u="none" strike="noStrike" dirty="0">
                          <a:effectLst/>
                        </a:rPr>
                        <a:t>Eid AS. et al. [19]</a:t>
                      </a:r>
                      <a:endParaRPr lang="fr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Pasteurization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</a:rPr>
                        <a:t>2011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18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80%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5%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13(6~18)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7.75(1.17-13.6)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86%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86%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</a:rPr>
                        <a:t>11%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16%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0%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6%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6%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extLst>
                  <a:ext uri="{0D108BD9-81ED-4DB2-BD59-A6C34878D82A}">
                    <a16:rowId xmlns:a16="http://schemas.microsoft.com/office/drawing/2014/main" val="3646771687"/>
                  </a:ext>
                </a:extLst>
              </a:tr>
              <a:tr h="241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 Current  study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FAPC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19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87.60%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N/A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N/A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5.2 (0.67-15)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100%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50%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5%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5%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5%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0%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</a:rPr>
                        <a:t>5%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776" marR="6776" marT="6776" marB="0" anchor="ctr"/>
                </a:tc>
                <a:extLst>
                  <a:ext uri="{0D108BD9-81ED-4DB2-BD59-A6C34878D82A}">
                    <a16:rowId xmlns:a16="http://schemas.microsoft.com/office/drawing/2014/main" val="1509018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0216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</TotalTime>
  <Words>855</Words>
  <Application>Microsoft Macintosh PowerPoint</Application>
  <PresentationFormat>宽屏</PresentationFormat>
  <Paragraphs>414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(正文)</vt:lpstr>
      <vt:lpstr>等线 Light</vt:lpstr>
      <vt:lpstr>Arial</vt:lpstr>
      <vt:lpstr>Office 主题​​</vt:lpstr>
      <vt:lpstr>Table 1</vt:lpstr>
      <vt:lpstr>Table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xugang0453@163.com</dc:creator>
  <cp:lastModifiedBy>xugang0453@163.com</cp:lastModifiedBy>
  <cp:revision>53</cp:revision>
  <dcterms:created xsi:type="dcterms:W3CDTF">2019-02-14T00:05:32Z</dcterms:created>
  <dcterms:modified xsi:type="dcterms:W3CDTF">2020-01-30T03:43:14Z</dcterms:modified>
</cp:coreProperties>
</file>